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468" r:id="rId2"/>
    <p:sldId id="499" r:id="rId3"/>
    <p:sldId id="501" r:id="rId4"/>
    <p:sldId id="507" r:id="rId5"/>
    <p:sldId id="503" r:id="rId6"/>
    <p:sldId id="504" r:id="rId7"/>
    <p:sldId id="506" r:id="rId8"/>
    <p:sldId id="264"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453889-6362-16EB-51C4-75C5706E0BBE}" v="844" dt="2024-10-04T06:16:09.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667" autoAdjust="0"/>
  </p:normalViewPr>
  <p:slideViewPr>
    <p:cSldViewPr snapToGrid="0">
      <p:cViewPr varScale="1">
        <p:scale>
          <a:sx n="74" d="100"/>
          <a:sy n="74" d="100"/>
        </p:scale>
        <p:origin x="936"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7/07/2025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7/07/2025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152045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212705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7/07/2025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7/07/2025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149494" y="1806823"/>
            <a:ext cx="7893011" cy="1754326"/>
          </a:xfrm>
          <a:prstGeom prst="rect">
            <a:avLst/>
          </a:prstGeom>
          <a:noFill/>
        </p:spPr>
        <p:txBody>
          <a:bodyPr wrap="square" lIns="91440" tIns="45720" rIns="91440" bIns="45720" rtlCol="0" anchor="t">
            <a:spAutoFit/>
          </a:bodyPr>
          <a:lstStyle/>
          <a:p>
            <a:pPr algn="ctr"/>
            <a:r>
              <a:rPr lang="es-ES" sz="5400" b="1" dirty="0">
                <a:solidFill>
                  <a:schemeClr val="tx1">
                    <a:lumMod val="75000"/>
                    <a:lumOff val="25000"/>
                  </a:schemeClr>
                </a:solidFill>
                <a:latin typeface="Times New Roman" panose="02020603050405020304" pitchFamily="18" charset="0"/>
                <a:ea typeface="+mn-lt"/>
                <a:cs typeface="Times New Roman" panose="02020603050405020304" pitchFamily="18" charset="0"/>
              </a:rPr>
              <a:t>Sistema de </a:t>
            </a:r>
          </a:p>
          <a:p>
            <a:pPr algn="ctr"/>
            <a:r>
              <a:rPr lang="es-ES" sz="5400" b="1" dirty="0">
                <a:solidFill>
                  <a:schemeClr val="tx1">
                    <a:lumMod val="75000"/>
                    <a:lumOff val="25000"/>
                  </a:schemeClr>
                </a:solidFill>
                <a:latin typeface="Times New Roman" panose="02020603050405020304" pitchFamily="18" charset="0"/>
                <a:ea typeface="Calibri"/>
                <a:cs typeface="Times New Roman" panose="02020603050405020304" pitchFamily="18" charset="0"/>
              </a:rPr>
              <a:t>Gestión de inventario</a:t>
            </a:r>
            <a:r>
              <a:rPr lang="es-ES" sz="5400" b="1" dirty="0">
                <a:solidFill>
                  <a:schemeClr val="tx1">
                    <a:lumMod val="75000"/>
                    <a:lumOff val="25000"/>
                  </a:schemeClr>
                </a:solidFill>
                <a:latin typeface="Work Sans"/>
                <a:ea typeface="Calibri"/>
                <a:cs typeface="Calibri"/>
              </a:rPr>
              <a:t>.</a:t>
            </a:r>
          </a:p>
        </p:txBody>
      </p:sp>
      <p:sp>
        <p:nvSpPr>
          <p:cNvPr id="5" name="CuadroTexto 4">
            <a:extLst>
              <a:ext uri="{FF2B5EF4-FFF2-40B4-BE49-F238E27FC236}">
                <a16:creationId xmlns:a16="http://schemas.microsoft.com/office/drawing/2014/main" id="{087108BB-0C4C-6A03-385E-3E94C5B08AA4}"/>
              </a:ext>
            </a:extLst>
          </p:cNvPr>
          <p:cNvSpPr txBox="1"/>
          <p:nvPr/>
        </p:nvSpPr>
        <p:spPr>
          <a:xfrm>
            <a:off x="4269950" y="3561149"/>
            <a:ext cx="3263460" cy="1525418"/>
          </a:xfrm>
          <a:prstGeom prst="rect">
            <a:avLst/>
          </a:prstGeom>
          <a:noFill/>
        </p:spPr>
        <p:txBody>
          <a:bodyPr wrap="square">
            <a:spAutoFit/>
          </a:bodyPr>
          <a:lstStyle/>
          <a:p>
            <a:pPr algn="just">
              <a:lnSpc>
                <a:spcPct val="150000"/>
              </a:lnSpc>
            </a:pPr>
            <a:r>
              <a:rPr lang="es-CO" sz="1600" dirty="0">
                <a:latin typeface="Times New Roman" panose="02020603050405020304" pitchFamily="18" charset="0"/>
                <a:cs typeface="Times New Roman" panose="02020603050405020304" pitchFamily="18" charset="0"/>
              </a:rPr>
              <a:t>- Valentina Hoyos Montalvo</a:t>
            </a:r>
          </a:p>
          <a:p>
            <a:pPr algn="just">
              <a:lnSpc>
                <a:spcPct val="150000"/>
              </a:lnSpc>
            </a:pPr>
            <a:r>
              <a:rPr lang="es-CO" sz="1600" dirty="0">
                <a:latin typeface="Times New Roman" panose="02020603050405020304" pitchFamily="18" charset="0"/>
                <a:cs typeface="Times New Roman" panose="02020603050405020304" pitchFamily="18" charset="0"/>
              </a:rPr>
              <a:t>-Katalina Jissell Antequera Gil</a:t>
            </a:r>
          </a:p>
          <a:p>
            <a:pPr algn="just">
              <a:lnSpc>
                <a:spcPct val="150000"/>
              </a:lnSpc>
            </a:pPr>
            <a:r>
              <a:rPr lang="es-CO" sz="1600" dirty="0">
                <a:latin typeface="Times New Roman" panose="02020603050405020304" pitchFamily="18" charset="0"/>
                <a:cs typeface="Times New Roman" panose="02020603050405020304" pitchFamily="18" charset="0"/>
              </a:rPr>
              <a:t>-Teylor Acosta Soto</a:t>
            </a:r>
          </a:p>
          <a:p>
            <a:pPr algn="just">
              <a:lnSpc>
                <a:spcPct val="150000"/>
              </a:lnSpc>
            </a:pPr>
            <a:r>
              <a:rPr lang="es-CO" sz="1600" dirty="0">
                <a:latin typeface="Times New Roman" panose="02020603050405020304" pitchFamily="18" charset="0"/>
                <a:cs typeface="Times New Roman" panose="02020603050405020304" pitchFamily="18" charset="0"/>
              </a:rPr>
              <a:t>-Windy Patricia Lozano Wilchez</a:t>
            </a: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3357"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3357" y="1833860"/>
            <a:ext cx="405206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Times New Roman" panose="02020603050405020304" pitchFamily="18" charset="0"/>
                <a:cs typeface="Times New Roman" panose="02020603050405020304" pitchFamily="18" charset="0"/>
              </a:rPr>
              <a:t>Objetivo</a:t>
            </a:r>
          </a:p>
          <a:p>
            <a:r>
              <a:rPr lang="es-CO" dirty="0">
                <a:solidFill>
                  <a:srgbClr val="38AA00"/>
                </a:solidFill>
                <a:latin typeface="Times New Roman" panose="02020603050405020304" pitchFamily="18" charset="0"/>
                <a:cs typeface="Times New Roman" panose="02020603050405020304" pitchFamily="18" charset="0"/>
              </a:rPr>
              <a:t>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63742" y="3509999"/>
            <a:ext cx="3854368" cy="1938992"/>
          </a:xfrm>
          <a:prstGeom prst="rect">
            <a:avLst/>
          </a:prstGeom>
          <a:noFill/>
        </p:spPr>
        <p:txBody>
          <a:bodyPr wrap="square" lIns="91440" tIns="45720" rIns="91440" bIns="45720" rtlCol="0" anchor="t">
            <a:spAutoFit/>
          </a:bodyPr>
          <a:lstStyle/>
          <a:p>
            <a:r>
              <a:rPr lang="es-ES" sz="2000" dirty="0"/>
              <a:t>Desarrollar un sistema  de información para DistriOchoa que permita  gestionar los procesos de; inventario, usuarios, ventas y devoluciones de forma segura y eficiente.</a:t>
            </a:r>
            <a:endParaRPr lang="es-ES" sz="2400" dirty="0">
              <a:latin typeface="Times New Roman" panose="02020603050405020304" pitchFamily="18" charset="0"/>
              <a:cs typeface="Times New Roman" panose="02020603050405020304" pitchFamily="18" charset="0"/>
            </a:endParaRPr>
          </a:p>
        </p:txBody>
      </p:sp>
      <p:pic>
        <p:nvPicPr>
          <p:cNvPr id="8" name="Imagen 7">
            <a:extLst>
              <a:ext uri="{FF2B5EF4-FFF2-40B4-BE49-F238E27FC236}">
                <a16:creationId xmlns:a16="http://schemas.microsoft.com/office/drawing/2014/main" id="{E656F24F-EF5D-5182-8FCE-FADFE61DAAE7}"/>
              </a:ext>
            </a:extLst>
          </p:cNvPr>
          <p:cNvPicPr>
            <a:picLocks noChangeAspect="1"/>
          </p:cNvPicPr>
          <p:nvPr/>
        </p:nvPicPr>
        <p:blipFill>
          <a:blip r:embed="rId3"/>
          <a:stretch>
            <a:fillRect/>
          </a:stretch>
        </p:blipFill>
        <p:spPr>
          <a:xfrm>
            <a:off x="5272828" y="0"/>
            <a:ext cx="6919172"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556425" y="307157"/>
            <a:ext cx="507915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Objetivos específicos</a:t>
            </a:r>
          </a:p>
        </p:txBody>
      </p:sp>
      <p:sp>
        <p:nvSpPr>
          <p:cNvPr id="4" name="CuadroTexto 3">
            <a:extLst>
              <a:ext uri="{FF2B5EF4-FFF2-40B4-BE49-F238E27FC236}">
                <a16:creationId xmlns:a16="http://schemas.microsoft.com/office/drawing/2014/main" id="{5EFC38FE-3BD6-60E6-F908-CEF8EE3763AE}"/>
              </a:ext>
            </a:extLst>
          </p:cNvPr>
          <p:cNvSpPr txBox="1"/>
          <p:nvPr/>
        </p:nvSpPr>
        <p:spPr>
          <a:xfrm>
            <a:off x="1216452" y="1670328"/>
            <a:ext cx="10975548" cy="188930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s-MX" sz="2000" b="0" i="0" dirty="0">
                <a:solidFill>
                  <a:srgbClr val="222222"/>
                </a:solidFill>
                <a:effectLst/>
                <a:latin typeface="Arial" panose="020B0604020202020204" pitchFamily="34" charset="0"/>
              </a:rPr>
              <a:t>Registrar y actualizar </a:t>
            </a:r>
            <a:r>
              <a:rPr lang="es-MX" sz="2000" b="0" i="0" dirty="0">
                <a:solidFill>
                  <a:srgbClr val="222222"/>
                </a:solidFill>
                <a:effectLst/>
                <a:latin typeface="Times New Roman" panose="02020603050405020304" pitchFamily="18" charset="0"/>
                <a:cs typeface="Times New Roman" panose="02020603050405020304" pitchFamily="18" charset="0"/>
              </a:rPr>
              <a:t>productos</a:t>
            </a:r>
            <a:r>
              <a:rPr lang="es-MX" sz="2000" b="0" i="0" dirty="0">
                <a:solidFill>
                  <a:srgbClr val="222222"/>
                </a:solidFill>
                <a:effectLst/>
                <a:latin typeface="Arial" panose="020B0604020202020204" pitchFamily="34" charset="0"/>
              </a:rPr>
              <a:t>, controlando stock y entradas.</a:t>
            </a:r>
          </a:p>
          <a:p>
            <a:pPr marL="342900" indent="-342900">
              <a:lnSpc>
                <a:spcPct val="150000"/>
              </a:lnSpc>
              <a:buFont typeface="Arial" panose="020B0604020202020204" pitchFamily="34" charset="0"/>
              <a:buChar char="•"/>
            </a:pPr>
            <a:r>
              <a:rPr lang="es-MX" sz="2000" b="0" i="0" dirty="0">
                <a:solidFill>
                  <a:srgbClr val="222222"/>
                </a:solidFill>
                <a:effectLst/>
                <a:latin typeface="Arial" panose="020B0604020202020204" pitchFamily="34" charset="0"/>
              </a:rPr>
              <a:t>Gestionar usuarios y sus permisos de forma segura.</a:t>
            </a:r>
          </a:p>
          <a:p>
            <a:pPr marL="342900" indent="-342900">
              <a:lnSpc>
                <a:spcPct val="150000"/>
              </a:lnSpc>
              <a:buFont typeface="Arial" panose="020B0604020202020204" pitchFamily="34" charset="0"/>
              <a:buChar char="•"/>
            </a:pPr>
            <a:r>
              <a:rPr lang="es-MX" sz="2000" b="0" i="0" dirty="0">
                <a:solidFill>
                  <a:srgbClr val="222222"/>
                </a:solidFill>
                <a:effectLst/>
                <a:latin typeface="Arial" panose="020B0604020202020204" pitchFamily="34" charset="0"/>
              </a:rPr>
              <a:t>Registrar ventas y actualizar el inventario automáticamente.</a:t>
            </a:r>
          </a:p>
          <a:p>
            <a:pPr marL="342900" indent="-342900">
              <a:lnSpc>
                <a:spcPct val="150000"/>
              </a:lnSpc>
              <a:buFont typeface="Arial" panose="020B0604020202020204" pitchFamily="34" charset="0"/>
              <a:buChar char="•"/>
            </a:pPr>
            <a:r>
              <a:rPr lang="es-MX" sz="2000" b="0" i="0" dirty="0">
                <a:solidFill>
                  <a:srgbClr val="222222"/>
                </a:solidFill>
                <a:effectLst/>
                <a:latin typeface="Arial" panose="020B0604020202020204" pitchFamily="34" charset="0"/>
              </a:rPr>
              <a:t>Controlar devoluciones para ajustar el inventario y mantener el seguimiento.</a:t>
            </a:r>
            <a:endParaRPr lang="es-ES" sz="2000" dirty="0"/>
          </a:p>
        </p:txBody>
      </p:sp>
    </p:spTree>
    <p:extLst>
      <p:ext uri="{BB962C8B-B14F-4D97-AF65-F5344CB8AC3E}">
        <p14:creationId xmlns:p14="http://schemas.microsoft.com/office/powerpoint/2010/main" val="150040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096E8A77-550F-825B-E6AA-7C887391D75E}"/>
              </a:ext>
            </a:extLst>
          </p:cNvPr>
          <p:cNvGrpSpPr/>
          <p:nvPr/>
        </p:nvGrpSpPr>
        <p:grpSpPr>
          <a:xfrm>
            <a:off x="891336" y="1119074"/>
            <a:ext cx="4305000" cy="2500044"/>
            <a:chOff x="538843" y="979714"/>
            <a:chExt cx="3265714" cy="2209801"/>
          </a:xfrm>
        </p:grpSpPr>
        <p:sp>
          <p:nvSpPr>
            <p:cNvPr id="3" name="Rectángulo 2">
              <a:extLst>
                <a:ext uri="{FF2B5EF4-FFF2-40B4-BE49-F238E27FC236}">
                  <a16:creationId xmlns:a16="http://schemas.microsoft.com/office/drawing/2014/main" id="{3C73032B-7050-7D37-5DF5-B0C457DDA3F2}"/>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2" name="Rectángulo 1">
              <a:extLst>
                <a:ext uri="{FF2B5EF4-FFF2-40B4-BE49-F238E27FC236}">
                  <a16:creationId xmlns:a16="http://schemas.microsoft.com/office/drawing/2014/main" id="{1FF7C87E-09D2-ACD4-FDDB-64AC95061915}"/>
                </a:ext>
              </a:extLst>
            </p:cNvPr>
            <p:cNvSpPr/>
            <p:nvPr/>
          </p:nvSpPr>
          <p:spPr>
            <a:xfrm>
              <a:off x="906235" y="979714"/>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GESTIÓN DE INVENTARIO</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837313A6-C921-C913-E59F-B6DE35955611}"/>
              </a:ext>
            </a:extLst>
          </p:cNvPr>
          <p:cNvSpPr txBox="1"/>
          <p:nvPr/>
        </p:nvSpPr>
        <p:spPr>
          <a:xfrm>
            <a:off x="1341022" y="1824340"/>
            <a:ext cx="3554524" cy="1815882"/>
          </a:xfrm>
          <a:prstGeom prst="rect">
            <a:avLst/>
          </a:prstGeom>
          <a:noFill/>
        </p:spPr>
        <p:txBody>
          <a:bodyPr wrap="square" rtlCol="0">
            <a:spAutoFit/>
          </a:bodyPr>
          <a:lstStyle/>
          <a:p>
            <a:pPr marL="285750" indent="-285750">
              <a:buFont typeface="Arial" panose="020B0604020202020204" pitchFamily="34" charset="0"/>
              <a:buChar char="•"/>
            </a:pPr>
            <a:r>
              <a:rPr lang="es-ES" sz="1100" dirty="0">
                <a:latin typeface="Times New Roman" panose="02020603050405020304" pitchFamily="18" charset="0"/>
                <a:cs typeface="Times New Roman" panose="02020603050405020304" pitchFamily="18" charset="0"/>
              </a:rPr>
              <a:t>Reg</a:t>
            </a:r>
            <a:r>
              <a:rPr lang="es-ES" sz="1400" dirty="0">
                <a:latin typeface="Times New Roman" panose="02020603050405020304" pitchFamily="18" charset="0"/>
                <a:cs typeface="Times New Roman" panose="02020603050405020304" pitchFamily="18" charset="0"/>
              </a:rPr>
              <a:t>istrar, actualizar y eliminar productos.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Consultar historial de entradas y salidas.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Emitir alertas y notificaciones automáticas por bajo stock, exceso de stock o productos próximos a caducar.</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Registrar salidas de productos y descontarlas automáticamente del inventario.</a:t>
            </a:r>
            <a:r>
              <a:rPr lang="es-MX" sz="1400" dirty="0">
                <a:latin typeface="Times New Roman" panose="02020603050405020304" pitchFamily="18" charset="0"/>
                <a:cs typeface="Times New Roman" panose="02020603050405020304" pitchFamily="18" charset="0"/>
              </a:rPr>
              <a:t>.</a:t>
            </a:r>
            <a:endParaRPr lang="es-CO" sz="1400" dirty="0">
              <a:latin typeface="Times New Roman" panose="02020603050405020304" pitchFamily="18" charset="0"/>
              <a:cs typeface="Times New Roman" panose="02020603050405020304" pitchFamily="18" charset="0"/>
            </a:endParaRPr>
          </a:p>
        </p:txBody>
      </p:sp>
      <p:grpSp>
        <p:nvGrpSpPr>
          <p:cNvPr id="9" name="Grupo 8">
            <a:extLst>
              <a:ext uri="{FF2B5EF4-FFF2-40B4-BE49-F238E27FC236}">
                <a16:creationId xmlns:a16="http://schemas.microsoft.com/office/drawing/2014/main" id="{4A398F34-0761-3630-88FB-90A4C4225038}"/>
              </a:ext>
            </a:extLst>
          </p:cNvPr>
          <p:cNvGrpSpPr/>
          <p:nvPr/>
        </p:nvGrpSpPr>
        <p:grpSpPr>
          <a:xfrm>
            <a:off x="6537876" y="1170610"/>
            <a:ext cx="4069248" cy="2225956"/>
            <a:chOff x="538843" y="989876"/>
            <a:chExt cx="3265714" cy="2199639"/>
          </a:xfrm>
        </p:grpSpPr>
        <p:sp>
          <p:nvSpPr>
            <p:cNvPr id="10" name="Rectángulo 9">
              <a:extLst>
                <a:ext uri="{FF2B5EF4-FFF2-40B4-BE49-F238E27FC236}">
                  <a16:creationId xmlns:a16="http://schemas.microsoft.com/office/drawing/2014/main" id="{DFADE754-77C7-E6BB-9541-28FF6E4DBC7E}"/>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1" name="Rectángulo 10">
              <a:extLst>
                <a:ext uri="{FF2B5EF4-FFF2-40B4-BE49-F238E27FC236}">
                  <a16:creationId xmlns:a16="http://schemas.microsoft.com/office/drawing/2014/main" id="{ED9EDD23-B7B4-C9CD-C71A-81E0022F6E5A}"/>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GESTIÓN DE USUARIOS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12" name="CuadroTexto 11">
            <a:extLst>
              <a:ext uri="{FF2B5EF4-FFF2-40B4-BE49-F238E27FC236}">
                <a16:creationId xmlns:a16="http://schemas.microsoft.com/office/drawing/2014/main" id="{DF311327-D176-BD7A-694A-FB3E39D54523}"/>
              </a:ext>
            </a:extLst>
          </p:cNvPr>
          <p:cNvSpPr txBox="1"/>
          <p:nvPr/>
        </p:nvSpPr>
        <p:spPr>
          <a:xfrm>
            <a:off x="6995665" y="1840637"/>
            <a:ext cx="3153668" cy="1200329"/>
          </a:xfrm>
          <a:prstGeom prst="rect">
            <a:avLst/>
          </a:prstGeom>
          <a:noFill/>
        </p:spPr>
        <p:txBody>
          <a:bodyPr wrap="square" rtlCol="0">
            <a:spAutoFit/>
          </a:bodyPr>
          <a:lstStyle/>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Registrar, actualizar y eliminar usuarios.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Asignar roles y permisos personalizados.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Consultar perfiles de usuarios</a:t>
            </a:r>
            <a:r>
              <a:rPr lang="es-ES" sz="1600" dirty="0">
                <a:latin typeface="Times New Roman" panose="02020603050405020304" pitchFamily="18" charset="0"/>
                <a:cs typeface="Times New Roman" panose="02020603050405020304" pitchFamily="18" charset="0"/>
              </a:rPr>
              <a:t>.</a:t>
            </a:r>
            <a:endParaRPr lang="es-CO" sz="1600" dirty="0">
              <a:latin typeface="Times New Roman" panose="02020603050405020304" pitchFamily="18" charset="0"/>
              <a:cs typeface="Times New Roman" panose="02020603050405020304" pitchFamily="18" charset="0"/>
            </a:endParaRPr>
          </a:p>
        </p:txBody>
      </p:sp>
      <p:grpSp>
        <p:nvGrpSpPr>
          <p:cNvPr id="15" name="Grupo 14">
            <a:extLst>
              <a:ext uri="{FF2B5EF4-FFF2-40B4-BE49-F238E27FC236}">
                <a16:creationId xmlns:a16="http://schemas.microsoft.com/office/drawing/2014/main" id="{29C00CDC-7529-48AD-698F-F6EA12C062F6}"/>
              </a:ext>
            </a:extLst>
          </p:cNvPr>
          <p:cNvGrpSpPr/>
          <p:nvPr/>
        </p:nvGrpSpPr>
        <p:grpSpPr>
          <a:xfrm>
            <a:off x="1109554" y="3951637"/>
            <a:ext cx="4305000" cy="2351192"/>
            <a:chOff x="538843" y="989876"/>
            <a:chExt cx="3265714" cy="2199639"/>
          </a:xfrm>
        </p:grpSpPr>
        <p:sp>
          <p:nvSpPr>
            <p:cNvPr id="16" name="Rectángulo 15">
              <a:extLst>
                <a:ext uri="{FF2B5EF4-FFF2-40B4-BE49-F238E27FC236}">
                  <a16:creationId xmlns:a16="http://schemas.microsoft.com/office/drawing/2014/main" id="{5C46C908-D083-BD8B-9D02-52594D6FED68}"/>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1B291FEB-977A-7A03-1019-5628E8B10876}"/>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GESTION DE VENTAS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18" name="CuadroTexto 17">
            <a:extLst>
              <a:ext uri="{FF2B5EF4-FFF2-40B4-BE49-F238E27FC236}">
                <a16:creationId xmlns:a16="http://schemas.microsoft.com/office/drawing/2014/main" id="{39F80D91-AA01-92C1-1B87-5F9DA0B923FD}"/>
              </a:ext>
            </a:extLst>
          </p:cNvPr>
          <p:cNvSpPr txBox="1"/>
          <p:nvPr/>
        </p:nvSpPr>
        <p:spPr>
          <a:xfrm>
            <a:off x="1385764" y="4586386"/>
            <a:ext cx="3810572" cy="1600438"/>
          </a:xfrm>
          <a:prstGeom prst="rect">
            <a:avLst/>
          </a:prstGeom>
          <a:noFill/>
        </p:spPr>
        <p:txBody>
          <a:bodyPr wrap="square" rtlCol="0">
            <a:spAutoFit/>
          </a:bodyPr>
          <a:lstStyle/>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Registrar ventas con detalle de productos y cantidades.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Asociar ventas a usuarios responsables.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Descontar automáticamente el stock al vender.</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Consultar historial de ventas por fecha o producto.</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Generar reportes de productos más vendidos.</a:t>
            </a:r>
            <a:endParaRPr lang="es-CO" sz="1400" dirty="0">
              <a:latin typeface="Times New Roman" panose="02020603050405020304" pitchFamily="18" charset="0"/>
              <a:cs typeface="Times New Roman" panose="02020603050405020304" pitchFamily="18" charset="0"/>
            </a:endParaRPr>
          </a:p>
        </p:txBody>
      </p:sp>
      <p:sp>
        <p:nvSpPr>
          <p:cNvPr id="35" name="Título 1">
            <a:extLst>
              <a:ext uri="{FF2B5EF4-FFF2-40B4-BE49-F238E27FC236}">
                <a16:creationId xmlns:a16="http://schemas.microsoft.com/office/drawing/2014/main" id="{BFC6E426-C3D8-0846-E603-CE84450B502C}"/>
              </a:ext>
            </a:extLst>
          </p:cNvPr>
          <p:cNvSpPr txBox="1">
            <a:spLocks/>
          </p:cNvSpPr>
          <p:nvPr/>
        </p:nvSpPr>
        <p:spPr>
          <a:xfrm>
            <a:off x="1667706" y="137709"/>
            <a:ext cx="8193266" cy="71511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dirty="0">
                <a:solidFill>
                  <a:schemeClr val="accent6">
                    <a:lumMod val="75000"/>
                  </a:schemeClr>
                </a:solidFill>
                <a:latin typeface="Times New Roman" panose="02020603050405020304" pitchFamily="18" charset="0"/>
                <a:cs typeface="Times New Roman" panose="02020603050405020304" pitchFamily="18" charset="0"/>
              </a:rPr>
              <a:t>MODULOS</a:t>
            </a:r>
          </a:p>
        </p:txBody>
      </p:sp>
      <p:grpSp>
        <p:nvGrpSpPr>
          <p:cNvPr id="38" name="Grupo 37">
            <a:extLst>
              <a:ext uri="{FF2B5EF4-FFF2-40B4-BE49-F238E27FC236}">
                <a16:creationId xmlns:a16="http://schemas.microsoft.com/office/drawing/2014/main" id="{5D4D74EA-2F8D-420F-B297-ACFA1EB935C1}"/>
              </a:ext>
            </a:extLst>
          </p:cNvPr>
          <p:cNvGrpSpPr/>
          <p:nvPr/>
        </p:nvGrpSpPr>
        <p:grpSpPr>
          <a:xfrm>
            <a:off x="6537876" y="3756492"/>
            <a:ext cx="4402268" cy="2546337"/>
            <a:chOff x="317311" y="979715"/>
            <a:chExt cx="3265714" cy="2209800"/>
          </a:xfrm>
        </p:grpSpPr>
        <p:sp>
          <p:nvSpPr>
            <p:cNvPr id="39" name="Rectángulo 38">
              <a:extLst>
                <a:ext uri="{FF2B5EF4-FFF2-40B4-BE49-F238E27FC236}">
                  <a16:creationId xmlns:a16="http://schemas.microsoft.com/office/drawing/2014/main" id="{1C84F449-6F37-4FD5-A19C-C984D719E14E}"/>
                </a:ext>
              </a:extLst>
            </p:cNvPr>
            <p:cNvSpPr/>
            <p:nvPr/>
          </p:nvSpPr>
          <p:spPr>
            <a:xfrm>
              <a:off x="317311"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50" name="Rectángulo 49">
              <a:extLst>
                <a:ext uri="{FF2B5EF4-FFF2-40B4-BE49-F238E27FC236}">
                  <a16:creationId xmlns:a16="http://schemas.microsoft.com/office/drawing/2014/main" id="{53C17F8F-04B8-42FB-ADAB-6C87A70E4803}"/>
                </a:ext>
              </a:extLst>
            </p:cNvPr>
            <p:cNvSpPr/>
            <p:nvPr/>
          </p:nvSpPr>
          <p:spPr>
            <a:xfrm>
              <a:off x="684703" y="979715"/>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DEVOLUCIONES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51" name="CuadroTexto 50">
            <a:extLst>
              <a:ext uri="{FF2B5EF4-FFF2-40B4-BE49-F238E27FC236}">
                <a16:creationId xmlns:a16="http://schemas.microsoft.com/office/drawing/2014/main" id="{49475F39-5B5A-46BA-8511-E85688E840BE}"/>
              </a:ext>
            </a:extLst>
          </p:cNvPr>
          <p:cNvSpPr txBox="1"/>
          <p:nvPr/>
        </p:nvSpPr>
        <p:spPr>
          <a:xfrm>
            <a:off x="6736989" y="4423070"/>
            <a:ext cx="4069247" cy="1815882"/>
          </a:xfrm>
          <a:prstGeom prst="rect">
            <a:avLst/>
          </a:prstGeom>
          <a:noFill/>
        </p:spPr>
        <p:txBody>
          <a:bodyPr wrap="square" rtlCol="0">
            <a:spAutoFit/>
          </a:bodyPr>
          <a:lstStyle/>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Registrar devoluciones por parte de clientes o hacia proveedores.</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Registrar motivo, cantidad y persona responsable.</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Actualizar automáticamente el stock según el tipo de devolución.</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Visualizar historial de devoluciones por producto.</a:t>
            </a:r>
          </a:p>
          <a:p>
            <a:pPr marL="285750" indent="-285750">
              <a:buFont typeface="Arial" panose="020B0604020202020204" pitchFamily="34" charset="0"/>
              <a:buChar char="•"/>
            </a:pPr>
            <a:r>
              <a:rPr lang="es-ES" sz="1400" dirty="0">
                <a:latin typeface="Times New Roman" panose="02020603050405020304" pitchFamily="18" charset="0"/>
                <a:cs typeface="Times New Roman" panose="02020603050405020304" pitchFamily="18" charset="0"/>
              </a:rPr>
              <a:t>Gestionar devoluciones asociadas a ventas o abastecimientos.</a:t>
            </a:r>
            <a:endParaRPr lang="es-CO"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0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850236" y="400470"/>
            <a:ext cx="6491527" cy="769441"/>
          </a:xfrm>
          <a:prstGeom prst="rect">
            <a:avLst/>
          </a:prstGeom>
          <a:noFill/>
        </p:spPr>
        <p:txBody>
          <a:bodyPr wrap="square" lIns="91440" tIns="45720" rIns="91440" bIns="45720" rtlCol="0" anchor="t">
            <a:spAutoFit/>
          </a:bodyPr>
          <a:lstStyle/>
          <a:p>
            <a:pPr algn="ctr"/>
            <a:r>
              <a:rPr lang="es-CO" sz="4400" dirty="0">
                <a:solidFill>
                  <a:schemeClr val="accent6">
                    <a:lumMod val="75000"/>
                  </a:schemeClr>
                </a:solidFill>
                <a:latin typeface="Times New Roman" panose="02020603050405020304" pitchFamily="18" charset="0"/>
                <a:cs typeface="Times New Roman" panose="02020603050405020304" pitchFamily="18" charset="0"/>
              </a:rPr>
              <a:t>Planteamiento del problema</a:t>
            </a:r>
          </a:p>
        </p:txBody>
      </p:sp>
      <p:sp>
        <p:nvSpPr>
          <p:cNvPr id="7" name="CuadroTexto 6">
            <a:extLst>
              <a:ext uri="{FF2B5EF4-FFF2-40B4-BE49-F238E27FC236}">
                <a16:creationId xmlns:a16="http://schemas.microsoft.com/office/drawing/2014/main" id="{9896E8B4-453C-7E26-D038-59933D4B744F}"/>
              </a:ext>
            </a:extLst>
          </p:cNvPr>
          <p:cNvSpPr txBox="1"/>
          <p:nvPr/>
        </p:nvSpPr>
        <p:spPr>
          <a:xfrm>
            <a:off x="393032" y="1586263"/>
            <a:ext cx="10907027" cy="1754326"/>
          </a:xfrm>
          <a:prstGeom prst="rect">
            <a:avLst/>
          </a:prstGeom>
          <a:noFill/>
        </p:spPr>
        <p:txBody>
          <a:bodyPr wrap="square" lIns="91440" tIns="45720" rIns="91440" bIns="45720" rtlCol="0" anchor="t">
            <a:spAutoFit/>
          </a:bodyPr>
          <a:lstStyle/>
          <a:p>
            <a:pPr algn="just"/>
            <a:r>
              <a:rPr lang="es-CO" dirty="0">
                <a:latin typeface="Times New Roman" panose="02020603050405020304" pitchFamily="18" charset="0"/>
                <a:ea typeface="+mn-lt"/>
                <a:cs typeface="Times New Roman" panose="02020603050405020304" pitchFamily="18" charset="0"/>
              </a:rPr>
              <a:t>DistriOchoa carece de un mecanismo adecuado para registrar las frutas y verduras que ingresan a la empresa, lo que lleva a que los empleados gestionen la información únicamente de manera verbal. </a:t>
            </a:r>
            <a:r>
              <a:rPr lang="es-MX" dirty="0">
                <a:latin typeface="Times New Roman" panose="02020603050405020304" pitchFamily="18" charset="0"/>
                <a:cs typeface="Times New Roman" panose="02020603050405020304" pitchFamily="18" charset="0"/>
              </a:rPr>
              <a:t>Esta deficiencia provoca que los empleados gestionen la información errónea y en tiempos más largos, lo que a su vez genera errores en el control de mercancía. La falta de visibilidad sobre los niveles de stock dificulta la toma de decisiones relacionadas con el reabastecimiento, aumentando así el riesgo de desabastecimiento o exceso de productos. Esta situación refleja una necesidad crítica de un sistema que permita un manejo organizado y preciso del inventario.</a:t>
            </a:r>
            <a:endParaRPr lang="es-ES" dirty="0">
              <a:latin typeface="Times New Roman" panose="02020603050405020304" pitchFamily="18" charset="0"/>
              <a:ea typeface="+mn-lt"/>
              <a:cs typeface="Times New Roman" panose="02020603050405020304" pitchFamily="18" charset="0"/>
            </a:endParaRPr>
          </a:p>
        </p:txBody>
      </p:sp>
      <p:sp>
        <p:nvSpPr>
          <p:cNvPr id="4" name="CuadroTexto 3">
            <a:extLst>
              <a:ext uri="{FF2B5EF4-FFF2-40B4-BE49-F238E27FC236}">
                <a16:creationId xmlns:a16="http://schemas.microsoft.com/office/drawing/2014/main" id="{A2D19EE0-85E7-354B-BA60-A314DACB26D7}"/>
              </a:ext>
            </a:extLst>
          </p:cNvPr>
          <p:cNvSpPr txBox="1"/>
          <p:nvPr/>
        </p:nvSpPr>
        <p:spPr>
          <a:xfrm>
            <a:off x="4414156" y="3921442"/>
            <a:ext cx="3363685" cy="584775"/>
          </a:xfrm>
          <a:prstGeom prst="rect">
            <a:avLst/>
          </a:prstGeom>
          <a:noFill/>
        </p:spPr>
        <p:txBody>
          <a:bodyPr wrap="square" lIns="91440" tIns="45720" rIns="91440" bIns="45720" rtlCol="0" anchor="t">
            <a:spAutoFit/>
          </a:bodyPr>
          <a:lstStyle/>
          <a:p>
            <a:pPr algn="ctr"/>
            <a:r>
              <a:rPr lang="es-CO" sz="3200" dirty="0">
                <a:solidFill>
                  <a:schemeClr val="accent6">
                    <a:lumMod val="75000"/>
                  </a:schemeClr>
                </a:solidFill>
                <a:latin typeface="Times New Roman" panose="02020603050405020304" pitchFamily="18" charset="0"/>
                <a:cs typeface="Times New Roman" panose="02020603050405020304" pitchFamily="18" charset="0"/>
              </a:rPr>
              <a:t>Pregunta problema</a:t>
            </a:r>
          </a:p>
        </p:txBody>
      </p:sp>
      <p:sp>
        <p:nvSpPr>
          <p:cNvPr id="5" name="CuadroTexto 4">
            <a:extLst>
              <a:ext uri="{FF2B5EF4-FFF2-40B4-BE49-F238E27FC236}">
                <a16:creationId xmlns:a16="http://schemas.microsoft.com/office/drawing/2014/main" id="{48E07B21-7D2D-9AD3-B6DC-5AD1BCBD816D}"/>
              </a:ext>
            </a:extLst>
          </p:cNvPr>
          <p:cNvSpPr txBox="1"/>
          <p:nvPr/>
        </p:nvSpPr>
        <p:spPr>
          <a:xfrm>
            <a:off x="393032" y="4810072"/>
            <a:ext cx="10477211" cy="923330"/>
          </a:xfrm>
          <a:prstGeom prst="rect">
            <a:avLst/>
          </a:prstGeom>
          <a:noFill/>
        </p:spPr>
        <p:txBody>
          <a:bodyPr wrap="square" lIns="91440" tIns="45720" rIns="91440" bIns="45720" rtlCol="0" anchor="t">
            <a:spAutoFit/>
          </a:bodyPr>
          <a:lstStyle/>
          <a:p>
            <a:pPr algn="just"/>
            <a:r>
              <a:rPr lang="es-MX" dirty="0">
                <a:latin typeface="Times New Roman" panose="02020603050405020304" pitchFamily="18" charset="0"/>
                <a:ea typeface="+mn-lt"/>
                <a:cs typeface="Times New Roman" panose="02020603050405020304" pitchFamily="18" charset="0"/>
              </a:rPr>
              <a:t> ¿Qué características y funcionalidades debe tener un sistema de información especializado en gestión de inventario para que la empresa DistriOchoa pueda mejorar el control de sus productos, minimizar errores en el manejo manual y optimizar la planificación de compras y reabastecimiento?</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89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596763" y="514272"/>
            <a:ext cx="4998473"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Alcance del Proyecto</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467144" y="2151727"/>
            <a:ext cx="11257709" cy="2246769"/>
          </a:xfrm>
          <a:prstGeom prst="rect">
            <a:avLst/>
          </a:prstGeom>
          <a:noFill/>
        </p:spPr>
        <p:txBody>
          <a:bodyPr wrap="square" lIns="91440" tIns="45720" rIns="91440" bIns="45720" rtlCol="0" anchor="t">
            <a:spAutoFit/>
          </a:bodyPr>
          <a:lstStyle/>
          <a:p>
            <a:pPr algn="just"/>
            <a:r>
              <a:rPr lang="es-MX" sz="2000" dirty="0">
                <a:latin typeface="Times New Roman" panose="02020603050405020304" pitchFamily="18" charset="0"/>
                <a:cs typeface="Times New Roman" panose="02020603050405020304" pitchFamily="18" charset="0"/>
              </a:rPr>
              <a:t>El sistema de gestión de inventario apoyará las áreas de logística y operaciones de DistriOchoa, centrándose en el registro, control y seguimiento sus alimentos. Sin embargo, no incluirá procesos de gestión de ventas ni atención al cliente.</a:t>
            </a:r>
          </a:p>
          <a:p>
            <a:pPr algn="just"/>
            <a:r>
              <a:rPr lang="es-MX" sz="2000" dirty="0">
                <a:latin typeface="Times New Roman" panose="02020603050405020304" pitchFamily="18" charset="0"/>
                <a:cs typeface="Times New Roman" panose="02020603050405020304" pitchFamily="18" charset="0"/>
              </a:rPr>
              <a:t>Las funcionalidades principales que se implementarán con este sistema incluyen el registro de productos, que permitirá agregar, actualizar y eliminar artículos en el inventario; el control de stock, que ofrecerá monitoreo continuo de niveles de inventario con alertas para productos en bajo stock; y la generación de reportes, que facilitará la creación de informes sobre movimientos de la entrada de mercancías. </a:t>
            </a:r>
            <a:endParaRPr lang="es-CO" sz="20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03264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85125" y="568359"/>
            <a:ext cx="3021750" cy="676598"/>
          </a:xfrm>
          <a:prstGeom prst="rect">
            <a:avLst/>
          </a:prstGeom>
          <a:ln>
            <a:noFill/>
          </a:ln>
          <a:scene3d>
            <a:camera prst="orthographicFront"/>
            <a:lightRig rig="threePt" dir="t"/>
          </a:scene3d>
          <a:sp3d>
            <a:bevelT/>
          </a:sp3d>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Justificación</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900282" y="1997839"/>
            <a:ext cx="10391436" cy="2554545"/>
          </a:xfrm>
          <a:prstGeom prst="rect">
            <a:avLst/>
          </a:prstGeom>
          <a:noFill/>
        </p:spPr>
        <p:txBody>
          <a:bodyPr wrap="square" lIns="91440" tIns="45720" rIns="91440" bIns="45720" rtlCol="0" anchor="t">
            <a:spAutoFit/>
          </a:bodyPr>
          <a:lstStyle/>
          <a:p>
            <a:pPr algn="just"/>
            <a:r>
              <a:rPr lang="es-MX" sz="2000" dirty="0">
                <a:latin typeface="Times New Roman" panose="02020603050405020304" pitchFamily="18" charset="0"/>
                <a:cs typeface="Times New Roman" panose="02020603050405020304" pitchFamily="18" charset="0"/>
              </a:rPr>
              <a:t>Este sistema de información será de gran utilidad para DistriOchoa, ya que proporcionará herramientas que beneficiarán empleados, propietarios y facilitará la información interna con proveedores. Este software automatizará el registro y seguimiento de productos, reduciendo errores y mejorando el control de inventario, mientras que las alertas de bajo stock permitirán un reabastecimiento ágil. Además, abordará la falta de visibilidad en los niveles de stock, facilitando decisiones informadas y minimizando riesgos de desabastecimiento o exceso de productos. La ausencia de un sistema adecuado afecta la eficiencia y la satisfacción del cliente, por lo que un sistema moderno es clave para optimizar la planificación de compras y mantener la competitividad. </a:t>
            </a:r>
            <a:endParaRPr lang="es-CO" sz="24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15127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5811</TotalTime>
  <Words>644</Words>
  <Application>Microsoft Office PowerPoint</Application>
  <PresentationFormat>Panorámica</PresentationFormat>
  <Paragraphs>48</Paragraphs>
  <Slides>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Times New Roman</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KatalinaJissell@hotmail.com</cp:lastModifiedBy>
  <cp:revision>291</cp:revision>
  <dcterms:created xsi:type="dcterms:W3CDTF">2020-10-01T23:51:28Z</dcterms:created>
  <dcterms:modified xsi:type="dcterms:W3CDTF">2025-07-08T15:19:19Z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